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96" r:id="rId4"/>
    <p:sldId id="298" r:id="rId5"/>
    <p:sldId id="324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5" r:id="rId14"/>
    <p:sldId id="333" r:id="rId15"/>
    <p:sldId id="336" r:id="rId16"/>
    <p:sldId id="334" r:id="rId17"/>
    <p:sldId id="337" r:id="rId18"/>
    <p:sldId id="338" r:id="rId19"/>
    <p:sldId id="339" r:id="rId20"/>
    <p:sldId id="340" r:id="rId21"/>
    <p:sldId id="344" r:id="rId22"/>
    <p:sldId id="342" r:id="rId23"/>
    <p:sldId id="343" r:id="rId24"/>
    <p:sldId id="345" r:id="rId25"/>
    <p:sldId id="346" r:id="rId26"/>
    <p:sldId id="347" r:id="rId27"/>
    <p:sldId id="348" r:id="rId28"/>
    <p:sldId id="351" r:id="rId29"/>
    <p:sldId id="352" r:id="rId30"/>
    <p:sldId id="349" r:id="rId31"/>
    <p:sldId id="350" r:id="rId32"/>
    <p:sldId id="325" r:id="rId33"/>
    <p:sldId id="321" r:id="rId34"/>
    <p:sldId id="302" r:id="rId35"/>
    <p:sldId id="303" r:id="rId36"/>
    <p:sldId id="27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65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34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5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51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64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8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15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5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77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6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50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4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20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4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31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59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0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66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8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8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0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7.png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Supervision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Committee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29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.12.2018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8970" y="1292451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5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8970" y="1292451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44716"/>
              </p:ext>
            </p:extLst>
          </p:nvPr>
        </p:nvGraphicFramePr>
        <p:xfrm>
          <a:off x="271635" y="1572756"/>
          <a:ext cx="8567564" cy="4248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Visio" r:id="rId4" imgW="6658096" imgH="3305182" progId="Visio.Drawing.15">
                  <p:embed/>
                </p:oleObj>
              </mc:Choice>
              <mc:Fallback>
                <p:oleObj name="Visio" r:id="rId4" imgW="6658096" imgH="330518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35" y="1572756"/>
                        <a:ext cx="8567564" cy="42483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5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Resim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14" y="1227137"/>
            <a:ext cx="4822372" cy="2766926"/>
          </a:xfrm>
          <a:prstGeom prst="rect">
            <a:avLst/>
          </a:prstGeom>
        </p:spPr>
      </p:pic>
      <p:pic>
        <p:nvPicPr>
          <p:cNvPr id="8" name="Resim 4"/>
          <p:cNvPicPr/>
          <p:nvPr/>
        </p:nvPicPr>
        <p:blipFill>
          <a:blip r:embed="rId4"/>
          <a:stretch>
            <a:fillRect/>
          </a:stretch>
        </p:blipFill>
        <p:spPr>
          <a:xfrm>
            <a:off x="727982" y="4111994"/>
            <a:ext cx="7787368" cy="2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 descr="Kapı Sürücü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6" y="1140050"/>
            <a:ext cx="7364185" cy="141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Resim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9" y="2961314"/>
            <a:ext cx="3494289" cy="3404351"/>
          </a:xfrm>
          <a:prstGeom prst="rect">
            <a:avLst/>
          </a:prstGeom>
        </p:spPr>
      </p:pic>
      <p:pic>
        <p:nvPicPr>
          <p:cNvPr id="14" name="Picture 13" descr="WhatsApp Image 2018-10-05 at 1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9" b="10944"/>
          <a:stretch>
            <a:fillRect/>
          </a:stretch>
        </p:blipFill>
        <p:spPr bwMode="auto">
          <a:xfrm>
            <a:off x="4499119" y="2961314"/>
            <a:ext cx="4340080" cy="340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0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Resim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9" y="1227137"/>
            <a:ext cx="3878784" cy="259824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1579" y="4264444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Buraya </a:t>
            </a:r>
            <a:r>
              <a:rPr lang="tr-TR" sz="1600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inductance</a:t>
            </a:r>
            <a:r>
              <a:rPr lang="tr-TR" sz="1600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devresi ve simülasyon sonuçları gelecek </a:t>
            </a:r>
            <a:endParaRPr lang="tr-TR" sz="1600" dirty="0">
              <a:solidFill>
                <a:srgbClr val="FF0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8970" y="1292451"/>
            <a:ext cx="825681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supply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(Flyback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converter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Resi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137682" y="1647368"/>
            <a:ext cx="4940754" cy="2865956"/>
          </a:xfrm>
          <a:prstGeom prst="rect">
            <a:avLst/>
          </a:prstGeom>
        </p:spPr>
      </p:pic>
      <p:pic>
        <p:nvPicPr>
          <p:cNvPr id="8" name="Resim 1"/>
          <p:cNvPicPr/>
          <p:nvPr/>
        </p:nvPicPr>
        <p:blipFill>
          <a:blip r:embed="rId4"/>
          <a:stretch>
            <a:fillRect/>
          </a:stretch>
        </p:blipFill>
        <p:spPr>
          <a:xfrm>
            <a:off x="2137682" y="4980214"/>
            <a:ext cx="4977085" cy="1877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01042" y="4733354"/>
            <a:ext cx="3341916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distribution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74427"/>
              </p:ext>
            </p:extLst>
          </p:nvPr>
        </p:nvGraphicFramePr>
        <p:xfrm>
          <a:off x="1715861" y="1242602"/>
          <a:ext cx="5712278" cy="56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Visio" r:id="rId4" imgW="8096213" imgH="7934332" progId="Visio.Drawing.15">
                  <p:embed/>
                </p:oleObj>
              </mc:Choice>
              <mc:Fallback>
                <p:oleObj name="Visio" r:id="rId4" imgW="8096213" imgH="79343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5861" y="1242602"/>
                        <a:ext cx="5712278" cy="5632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20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Control PCB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53261"/>
              </p:ext>
            </p:extLst>
          </p:nvPr>
        </p:nvGraphicFramePr>
        <p:xfrm>
          <a:off x="1692728" y="1166403"/>
          <a:ext cx="5870122" cy="5535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Bit Eşlem Resmi" r:id="rId4" imgW="8295238" imgH="7857143" progId="Paint.Picture">
                  <p:embed/>
                </p:oleObj>
              </mc:Choice>
              <mc:Fallback>
                <p:oleObj name="Bit Eşlem Resmi" r:id="rId4" imgW="8295238" imgH="785714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28" y="1166403"/>
                        <a:ext cx="5870122" cy="5535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63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manufacturing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 descr="C:\Users\mesutto\AppData\Local\Microsoft\Windows\INetCache\Content.Word\WhatsApp Image 2018-10-05 at 19.03.41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20898" r="14604" b="31473"/>
          <a:stretch>
            <a:fillRect/>
          </a:stretch>
        </p:blipFill>
        <p:spPr bwMode="auto">
          <a:xfrm>
            <a:off x="263980" y="4441371"/>
            <a:ext cx="2283277" cy="226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mesutto\AppData\Local\Microsoft\Windows\INetCache\Content.Word\WhatsApp Image 2018-10-05 at 19.03.53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t="10927" r="6174" b="21606"/>
          <a:stretch>
            <a:fillRect/>
          </a:stretch>
        </p:blipFill>
        <p:spPr bwMode="auto">
          <a:xfrm>
            <a:off x="3186612" y="4441371"/>
            <a:ext cx="2234474" cy="226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WhatsApp Image 2018-10-05 at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5" t="46402" r="15767" b="34904"/>
          <a:stretch>
            <a:fillRect/>
          </a:stretch>
        </p:blipFill>
        <p:spPr bwMode="auto">
          <a:xfrm>
            <a:off x="6125754" y="5404757"/>
            <a:ext cx="2713445" cy="1306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485704"/>
              </p:ext>
            </p:extLst>
          </p:nvPr>
        </p:nvGraphicFramePr>
        <p:xfrm>
          <a:off x="1691277" y="1109206"/>
          <a:ext cx="5225143" cy="33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Visio" r:id="rId7" imgW="5152934" imgH="3286223" progId="Visio.Drawing.15">
                  <p:embed/>
                </p:oleObj>
              </mc:Choice>
              <mc:Fallback>
                <p:oleObj name="Visio" r:id="rId7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277" y="1109206"/>
                        <a:ext cx="5225143" cy="332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3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mplementation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umped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thermal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" y="1866151"/>
            <a:ext cx="3824197" cy="234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gansystems.com/wp-content/uploads/2018/01/GS66508B-gan-transistor-1030x579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1357993" y="1140050"/>
            <a:ext cx="1368878" cy="786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227017"/>
              </p:ext>
            </p:extLst>
          </p:nvPr>
        </p:nvGraphicFramePr>
        <p:xfrm>
          <a:off x="4310743" y="1926771"/>
          <a:ext cx="4280806" cy="1777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Visio" r:id="rId6" imgW="2305130" imgH="952513" progId="Visio.Drawing.15">
                  <p:embed/>
                </p:oleObj>
              </mc:Choice>
              <mc:Fallback>
                <p:oleObj name="Visio" r:id="rId6" imgW="2305130" imgH="95251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743" y="1926771"/>
                        <a:ext cx="4280806" cy="1777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44656"/>
              </p:ext>
            </p:extLst>
          </p:nvPr>
        </p:nvGraphicFramePr>
        <p:xfrm>
          <a:off x="195942" y="4888570"/>
          <a:ext cx="8643257" cy="11216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9772">
                  <a:extLst>
                    <a:ext uri="{9D8B030D-6E8A-4147-A177-3AD203B41FA5}">
                      <a16:colId xmlns:a16="http://schemas.microsoft.com/office/drawing/2014/main" val="3902979235"/>
                    </a:ext>
                  </a:extLst>
                </a:gridCol>
                <a:gridCol w="1181933">
                  <a:extLst>
                    <a:ext uri="{9D8B030D-6E8A-4147-A177-3AD203B41FA5}">
                      <a16:colId xmlns:a16="http://schemas.microsoft.com/office/drawing/2014/main" val="3583897385"/>
                    </a:ext>
                  </a:extLst>
                </a:gridCol>
                <a:gridCol w="3193941">
                  <a:extLst>
                    <a:ext uri="{9D8B030D-6E8A-4147-A177-3AD203B41FA5}">
                      <a16:colId xmlns:a16="http://schemas.microsoft.com/office/drawing/2014/main" val="854197981"/>
                    </a:ext>
                  </a:extLst>
                </a:gridCol>
                <a:gridCol w="1197611">
                  <a:extLst>
                    <a:ext uri="{9D8B030D-6E8A-4147-A177-3AD203B41FA5}">
                      <a16:colId xmlns:a16="http://schemas.microsoft.com/office/drawing/2014/main" val="2793681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965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Ambient temperature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40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PCB thermal resistance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3.39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50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Junction temperature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140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TIM thermal resistance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0.13 </a:t>
                      </a:r>
                      <a:r>
                        <a:rPr lang="en-US" sz="1600" baseline="30000">
                          <a:effectLst/>
                        </a:rPr>
                        <a:t>0</a:t>
                      </a:r>
                      <a:r>
                        <a:rPr lang="en-US" sz="1600">
                          <a:effectLst/>
                        </a:rPr>
                        <a:t>C/W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053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Power 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7 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Junction-to-case thermal resistance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0.5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C/W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87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Analysis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Resi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" y="1398492"/>
            <a:ext cx="6554017" cy="319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6467406" y="1808521"/>
            <a:ext cx="95155" cy="8450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>
            <a:off x="6546940" y="1844656"/>
            <a:ext cx="32459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69404" y="1608020"/>
            <a:ext cx="1316473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200" b="1" dirty="0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Operating </a:t>
            </a:r>
            <a:r>
              <a:rPr lang="tr-TR" sz="1200" b="1" dirty="0" err="1" smtClean="0">
                <a:solidFill>
                  <a:srgbClr val="7030A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point</a:t>
            </a:r>
            <a:endParaRPr lang="tr-TR" sz="1200" b="1" dirty="0">
              <a:solidFill>
                <a:srgbClr val="7030A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2894" y="4926711"/>
            <a:ext cx="6659406" cy="1190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Analytical calculation of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convection coefficient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(natural &amp; forced)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natural convection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 = </a:t>
            </a: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18.4 W/m-K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forced convection (1 m/s air flow)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9223" y="1061861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Lumped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network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simulation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endParaRPr lang="tr-TR" sz="1600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37020" y="2570113"/>
            <a:ext cx="250698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Required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</a:t>
            </a:r>
            <a:r>
              <a:rPr lang="tr-TR" sz="1600" b="1" baseline="-25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th_hs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1 </a:t>
            </a:r>
            <a:r>
              <a:rPr lang="tr-TR" sz="1600" b="1" baseline="30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</a:t>
            </a: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C/W</a:t>
            </a:r>
            <a:endParaRPr lang="tr-TR" sz="16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C:\Users\mesutto\AppData\Local\Microsoft\Windows\INetCache\Content.Word\WhatsApp Image 2018-10-05 at 19.04.33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7738" r="12650" b="28299"/>
          <a:stretch>
            <a:fillRect/>
          </a:stretch>
        </p:blipFill>
        <p:spPr bwMode="auto">
          <a:xfrm>
            <a:off x="3349216" y="1275574"/>
            <a:ext cx="2350544" cy="199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Resim 4"/>
          <p:cNvPicPr/>
          <p:nvPr/>
        </p:nvPicPr>
        <p:blipFill rotWithShape="1">
          <a:blip r:embed="rId4"/>
          <a:srcRect l="8198" t="7346" r="9722" b="9996"/>
          <a:stretch/>
        </p:blipFill>
        <p:spPr bwMode="auto">
          <a:xfrm>
            <a:off x="507819" y="3407267"/>
            <a:ext cx="3424101" cy="2933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Resim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89" y="3555270"/>
            <a:ext cx="3526473" cy="271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WhatsApp Image 2018-10-05 at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26930" b="23587"/>
          <a:stretch>
            <a:fillRect/>
          </a:stretch>
        </p:blipFill>
        <p:spPr bwMode="auto">
          <a:xfrm>
            <a:off x="584019" y="1275574"/>
            <a:ext cx="2034223" cy="197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WhatsApp Image 2018-10-05 at 1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11295" b="30278"/>
          <a:stretch>
            <a:fillRect/>
          </a:stretch>
        </p:blipFill>
        <p:spPr bwMode="auto">
          <a:xfrm>
            <a:off x="6319770" y="1275573"/>
            <a:ext cx="1805940" cy="1976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Thermal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Finite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element Analysis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3979" y="2601187"/>
            <a:ext cx="8727620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Buraya Nail’in sonuçlar gelecek</a:t>
            </a:r>
            <a:endParaRPr lang="tr-TR" sz="1400" b="1" i="1" dirty="0">
              <a:solidFill>
                <a:srgbClr val="FF0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85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Overall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684829"/>
              </p:ext>
            </p:extLst>
          </p:nvPr>
        </p:nvGraphicFramePr>
        <p:xfrm>
          <a:off x="715736" y="1326346"/>
          <a:ext cx="7712528" cy="491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Visio" r:id="rId4" imgW="5152934" imgH="3286223" progId="Visio.Drawing.15">
                  <p:embed/>
                </p:oleObj>
              </mc:Choice>
              <mc:Fallback>
                <p:oleObj name="Visio" r:id="rId4" imgW="5152934" imgH="328622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736" y="1326346"/>
                        <a:ext cx="7712528" cy="49138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99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Mechanical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67" y="4046128"/>
            <a:ext cx="2443868" cy="247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45" y="4050357"/>
            <a:ext cx="2495527" cy="247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972" y="1217309"/>
            <a:ext cx="2437063" cy="237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6250"/>
            <a:ext cx="2881993" cy="237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07" y="1382899"/>
            <a:ext cx="3294313" cy="204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" y="4050357"/>
            <a:ext cx="2860497" cy="2473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3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Experimental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setup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3554" name="Picture 2" descr="setu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3" r="9661" b="8989"/>
          <a:stretch/>
        </p:blipFill>
        <p:spPr bwMode="auto">
          <a:xfrm>
            <a:off x="1288602" y="2096925"/>
            <a:ext cx="6648183" cy="4277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650418" y="1919628"/>
            <a:ext cx="962276" cy="133612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27732" y="1408011"/>
            <a:ext cx="1236436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Rectifier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DC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/>
          <p:cNvCxnSpPr>
            <a:endCxn id="23554" idx="1"/>
          </p:cNvCxnSpPr>
          <p:nvPr/>
        </p:nvCxnSpPr>
        <p:spPr>
          <a:xfrm flipH="1" flipV="1">
            <a:off x="1288602" y="4235714"/>
            <a:ext cx="726941" cy="72582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694" y="3849190"/>
            <a:ext cx="1325880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Resistive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inductive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288602" y="4345408"/>
            <a:ext cx="889588" cy="101454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38575" y="4852682"/>
            <a:ext cx="297179" cy="38317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40454" y="5241302"/>
            <a:ext cx="132588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DSP board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275635" y="4731932"/>
            <a:ext cx="160019" cy="425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13635" y="5157482"/>
            <a:ext cx="132588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r>
              <a:rPr lang="tr-TR" sz="1600" b="1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sz="1600" b="1" i="1" dirty="0">
              <a:solidFill>
                <a:srgbClr val="FF000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3573" y="2872279"/>
            <a:ext cx="112737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Probes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104809" y="3196129"/>
            <a:ext cx="2456325" cy="8662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2"/>
          </p:cNvCxnSpPr>
          <p:nvPr/>
        </p:nvCxnSpPr>
        <p:spPr>
          <a:xfrm flipH="1" flipV="1">
            <a:off x="787262" y="3228082"/>
            <a:ext cx="1486092" cy="12668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99725" y="1300356"/>
            <a:ext cx="146025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&amp; AC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wattmeters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532120" y="1965257"/>
            <a:ext cx="871274" cy="146301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860602" y="1959813"/>
            <a:ext cx="723078" cy="201660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72824" y="1339709"/>
            <a:ext cx="154553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500 MHz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oscilloscope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679432" y="1958981"/>
            <a:ext cx="1329357" cy="12809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162800" y="3428267"/>
            <a:ext cx="899160" cy="86229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754917" y="3128216"/>
            <a:ext cx="1460255" cy="600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600" b="1" dirty="0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B0F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supply</a:t>
            </a:r>
            <a:endParaRPr lang="tr-TR" sz="1600" b="1" i="1" dirty="0">
              <a:solidFill>
                <a:srgbClr val="00B0F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9" grpId="0"/>
      <p:bldP spid="31" grpId="0"/>
      <p:bldP spid="36" grpId="0"/>
      <p:bldP spid="42" grpId="0"/>
      <p:bldP spid="49" grpId="0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Test plan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9" y="1438275"/>
            <a:ext cx="8727620" cy="3647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PCB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functional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endParaRPr lang="tr-TR" sz="20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endParaRPr lang="tr-TR" sz="20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(DPT)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@ 270V, 10A</a:t>
            </a:r>
            <a:endParaRPr lang="tr-TR" sz="20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1: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</a:t>
            </a:r>
            <a:r>
              <a:rPr lang="tr-TR" sz="20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40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60 W    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3: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 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100 V, fsw = 10 </a:t>
            </a:r>
            <a:r>
              <a:rPr lang="tr-TR" sz="20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4: 410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 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10 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5: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Vdc =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270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V, fsw = 10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kHz</a:t>
            </a: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 </a:t>
            </a:r>
            <a:r>
              <a:rPr lang="tr-TR" sz="2000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6: </a:t>
            </a:r>
            <a:r>
              <a:rPr lang="tr-TR" sz="2000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2000 W, Vdc = 270 V, </a:t>
            </a:r>
            <a:r>
              <a:rPr lang="tr-TR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fsw = </a:t>
            </a:r>
            <a:r>
              <a:rPr lang="tr-TR" sz="2000" b="1" dirty="0" smtClean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 kHz</a:t>
            </a:r>
            <a:endParaRPr lang="tr-TR" sz="2000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0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Osiloskop2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7" y="1140050"/>
            <a:ext cx="3393622" cy="25474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212771" y="1315874"/>
            <a:ext cx="4857750" cy="16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pulse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Square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wave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3-phase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sinusoidal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PWM 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Configurable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magnitude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frequency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dead-band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Osiloskop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7" y="4095840"/>
            <a:ext cx="3308161" cy="276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Osiloskop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36" y="4090306"/>
            <a:ext cx="3273880" cy="268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7478485" y="4857648"/>
            <a:ext cx="1592035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Gate-source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waveforms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55597" y="4216577"/>
            <a:ext cx="3347357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Turn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-on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781" y="4226164"/>
            <a:ext cx="3347357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Turn-off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7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Kapı Sürücü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8" y="5257800"/>
            <a:ext cx="7786006" cy="16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208190" y="4886194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DPT,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 FET is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sz="16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gate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driver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zener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diode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destroyed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tr-TR" sz="1600" b="1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8190" y="1124122"/>
            <a:ext cx="8727620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Double-pulse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26626" name="Picture 2" descr="Osiloskop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90" y="1493888"/>
            <a:ext cx="3576856" cy="268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24781" y="2911714"/>
            <a:ext cx="3560265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</a:t>
            </a:r>
            <a:endParaRPr lang="tr-TR" sz="1600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9" y="696802"/>
            <a:ext cx="8131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</a:t>
            </a:r>
            <a:endParaRPr lang="en-US" sz="24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0" y="1290721"/>
            <a:ext cx="2702378" cy="2154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2656" y="1184534"/>
            <a:ext cx="5201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motor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Both </a:t>
            </a: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motor and the drive are </a:t>
            </a:r>
            <a:r>
              <a:rPr lang="en-US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8775" y="1512783"/>
            <a:ext cx="38524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8775" y="2755125"/>
            <a:ext cx="32463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55" y="596220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44421" y="3577511"/>
            <a:ext cx="41508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Mission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safety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critical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applicaitions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Size,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volume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421" y="4494639"/>
            <a:ext cx="379823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16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16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47576" y="3796556"/>
            <a:ext cx="4300429" cy="208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7455" y="6401696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  <p:bldP spid="15" grpId="0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3979" y="143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978" y="1242603"/>
            <a:ext cx="8880021" cy="336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(100V) test,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 is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experimental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setup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grounding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61" y="1607613"/>
            <a:ext cx="6253609" cy="50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80947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Drive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Tests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</a:t>
            </a:r>
            <a:r>
              <a:rPr lang="tr-TR" sz="2200" b="1" i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i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978" y="1242603"/>
            <a:ext cx="8880021" cy="156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During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(270V) test,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four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GaNs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lost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sz="1600" b="1" i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Reason</a:t>
            </a:r>
            <a:r>
              <a:rPr lang="tr-TR" sz="1600" b="1" i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i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tr-TR" sz="1600" b="1" i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i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unknown</a:t>
            </a:r>
            <a:endParaRPr lang="tr-TR" sz="1600" b="1" i="1" dirty="0" smtClean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Clearance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 is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performed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560V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between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nodes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PCB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passed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test.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Voltage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breakdown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due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b="1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sz="16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investigation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applied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DPT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300V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fatal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overshoot</a:t>
            </a:r>
            <a:r>
              <a:rPr lang="tr-TR" sz="16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problem.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8" y="2913217"/>
            <a:ext cx="8290600" cy="277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105818"/>
            <a:ext cx="8727620" cy="1640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physics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 a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Synchronous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</a:t>
            </a:r>
            <a:endParaRPr lang="tr-TR" sz="22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692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AutoNum type="arabicPeriod"/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Ulusal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design optimization of a GaN based integrated modular motor drive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chemeClr val="accent5">
                  <a:lumMod val="40000"/>
                  <a:lumOff val="6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77218"/>
            <a:ext cx="8727620" cy="560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Brown, N. R.,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Shea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 (2014). Hardware integration for an integrated modular motor drive including distributed control. In 2014 IEEE Energy Conversion Congress and Exposition (ECCE) (pp. 4881–4887). IEEE. 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Schletz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Eckardt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Egelkraut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S.,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Rauh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H. (2010). Power electronics system integration for electric and hybrid vehicles. Integrated Power Electronics Systems (CIPS), 2010 6th International Conference On, 16–18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Wheeler, P. W., Clare, J. C.,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Apap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Empringham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L., Bradley, K. J., Pickering, S., &amp; Lampard, D. (2005). A fully integrated 30 kW motor drive using matrix converter technology. Proc. EPE ’05, 9, 9–16.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(2013). Evaluation and design for an integrated modular motor drive (IMMD) with GaN devices. 2013 IEEE Energy Conversion Congress and Exposition, ECCE 2013, (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), 4318–4325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(2015). Integrated Modular Motor Drive Design With GaN Power FETs. IEEE Transactions on Industry Applications, 51(4), 3198–3207.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Lee, W., Li, S., Han, D.,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Sarlioglu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Minav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Pietola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 (2017). Achieving high-performance electrified actuation system with integrated motor drive and wide bandgap power electronics. In 2017 19th European Conference on Power Electronics and Applications (EPE’17 ECCE Europe) (p. P.1-P.10). 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</a:t>
            </a:r>
            <a:endParaRPr lang="en-US" sz="14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0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Wide 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operation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detection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re-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000" b="1" dirty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management</a:t>
            </a:r>
            <a:r>
              <a:rPr lang="tr-TR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heat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sources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in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close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proximity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0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</a:t>
            </a:r>
            <a:r>
              <a:rPr lang="en-US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magneti</a:t>
            </a:r>
            <a:r>
              <a:rPr lang="tr-TR" sz="20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cs</a:t>
            </a:r>
            <a:endParaRPr lang="en-US" sz="20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Master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511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20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 IMMD prototypes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US" sz="20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AutoNum type="arabicPeriod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 proof of concept prototype with: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Utilization of GaN FETs at 8 kW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design with 2-series and 2-parallel connected inverters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 magnet synchronous machine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Different windings configurations (fractional slot concentrated winding)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detection, analysis and operation under fault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Going through all the design, manufacturing, assembling and testing procedures</a:t>
            </a:r>
          </a:p>
          <a:p>
            <a:pPr marL="800100" lvl="1" indent="-3429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 IMMD</a:t>
            </a:r>
            <a:r>
              <a:rPr lang="en-US" sz="20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prototype for an aerospace or traction application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Aircraft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fuel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pump</a:t>
            </a:r>
            <a:endParaRPr lang="tr-TR" sz="16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In-wheel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</a:t>
            </a:r>
          </a:p>
          <a:p>
            <a:pPr marL="914400" lvl="1" indent="-457200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16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etc</a:t>
            </a:r>
            <a:r>
              <a:rPr lang="tr-TR" sz="16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n-US" sz="16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9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60724"/>
              </p:ext>
            </p:extLst>
          </p:nvPr>
        </p:nvGraphicFramePr>
        <p:xfrm>
          <a:off x="416379" y="1537628"/>
          <a:ext cx="3473904" cy="16824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47232">
                  <a:extLst>
                    <a:ext uri="{9D8B030D-6E8A-4147-A177-3AD203B41FA5}">
                      <a16:colId xmlns:a16="http://schemas.microsoft.com/office/drawing/2014/main" val="219333424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775361860"/>
                    </a:ext>
                  </a:extLst>
                </a:gridCol>
              </a:tblGrid>
              <a:tr h="2239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1297106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output power, P</a:t>
                      </a:r>
                      <a:r>
                        <a:rPr lang="en-US" sz="1600" baseline="-25000" dirty="0">
                          <a:effectLst/>
                        </a:rPr>
                        <a:t>out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8 kW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914742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DC link voltage, V</a:t>
                      </a:r>
                      <a:r>
                        <a:rPr lang="en-US" sz="1600" baseline="-25000" dirty="0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540 V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0387737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Number of </a:t>
                      </a:r>
                      <a:r>
                        <a:rPr lang="en-US" sz="1600" dirty="0" smtClean="0">
                          <a:effectLst/>
                        </a:rPr>
                        <a:t>phases, </a:t>
                      </a:r>
                      <a:r>
                        <a:rPr lang="en-US" sz="1600" dirty="0">
                          <a:effectLst/>
                        </a:rPr>
                        <a:t>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0214244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Power factor, pf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5628053"/>
                  </a:ext>
                </a:extLst>
              </a:tr>
              <a:tr h="2239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Motor speed, N</a:t>
                      </a:r>
                      <a:r>
                        <a:rPr lang="en-US" sz="1600" baseline="-25000" dirty="0">
                          <a:effectLst/>
                        </a:rPr>
                        <a:t>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600 rpm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3816977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409429"/>
              </p:ext>
            </p:extLst>
          </p:nvPr>
        </p:nvGraphicFramePr>
        <p:xfrm>
          <a:off x="4620985" y="1198507"/>
          <a:ext cx="3967843" cy="3910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Visio" r:id="rId4" imgW="2790938" imgH="2762393" progId="Visio.Drawing.15">
                  <p:embed/>
                </p:oleObj>
              </mc:Choice>
              <mc:Fallback>
                <p:oleObj name="Visio" r:id="rId4" imgW="2790938" imgH="2762393" progId="Visio.Drawing.15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985" y="1198507"/>
                        <a:ext cx="3967843" cy="3910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https://gansystems.com/wp-content/uploads/2018/01/GS66508B-gan-transistor-1030x579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20717" r="19606" b="20286"/>
          <a:stretch/>
        </p:blipFill>
        <p:spPr bwMode="auto">
          <a:xfrm>
            <a:off x="2610623" y="3747409"/>
            <a:ext cx="1816554" cy="1024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990564"/>
              </p:ext>
            </p:extLst>
          </p:nvPr>
        </p:nvGraphicFramePr>
        <p:xfrm>
          <a:off x="263979" y="5216414"/>
          <a:ext cx="8560254" cy="14881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8983">
                  <a:extLst>
                    <a:ext uri="{9D8B030D-6E8A-4147-A177-3AD203B41FA5}">
                      <a16:colId xmlns:a16="http://schemas.microsoft.com/office/drawing/2014/main" val="912526024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1681271768"/>
                    </a:ext>
                  </a:extLst>
                </a:gridCol>
                <a:gridCol w="2532269">
                  <a:extLst>
                    <a:ext uri="{9D8B030D-6E8A-4147-A177-3AD203B41FA5}">
                      <a16:colId xmlns:a16="http://schemas.microsoft.com/office/drawing/2014/main" val="1019233635"/>
                    </a:ext>
                  </a:extLst>
                </a:gridCol>
                <a:gridCol w="1744501">
                  <a:extLst>
                    <a:ext uri="{9D8B030D-6E8A-4147-A177-3AD203B41FA5}">
                      <a16:colId xmlns:a16="http://schemas.microsoft.com/office/drawing/2014/main" val="2614407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Value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971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Type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E-mode GaN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Manufacturer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GaN Systems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7025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Voltage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650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Current (25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30 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283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R</a:t>
                      </a:r>
                      <a:r>
                        <a:rPr lang="en-US" sz="1600" baseline="-25000" dirty="0" err="1">
                          <a:effectLst/>
                        </a:rPr>
                        <a:t>ds,on</a:t>
                      </a:r>
                      <a:r>
                        <a:rPr lang="en-US" sz="1600" baseline="-250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(25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50 mΩ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R</a:t>
                      </a:r>
                      <a:r>
                        <a:rPr lang="en-US" sz="1600" baseline="-25000" dirty="0" err="1">
                          <a:effectLst/>
                        </a:rPr>
                        <a:t>ds,on</a:t>
                      </a:r>
                      <a:r>
                        <a:rPr lang="en-US" sz="1600" baseline="-250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(150 </a:t>
                      </a:r>
                      <a:r>
                        <a:rPr lang="en-US" sz="1600" baseline="30000" dirty="0">
                          <a:effectLst/>
                        </a:rPr>
                        <a:t>0</a:t>
                      </a:r>
                      <a:r>
                        <a:rPr lang="en-US" sz="1600" dirty="0">
                          <a:effectLst/>
                        </a:rPr>
                        <a:t>C)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129 mΩ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623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Rise time *note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4.9 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Fall time *note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3.4 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8133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Turn-on energy *note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47.5 µJ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Turn-off energy *note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7.5 µJ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571005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3739175"/>
            <a:ext cx="2250129" cy="10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i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 </a:t>
            </a:r>
            <a:r>
              <a:rPr lang="tr-TR" sz="2200" b="1" i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parameters</a:t>
            </a:r>
            <a:endParaRPr lang="tr-TR" sz="2200" b="1" i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707659"/>
              </p:ext>
            </p:extLst>
          </p:nvPr>
        </p:nvGraphicFramePr>
        <p:xfrm>
          <a:off x="416379" y="3780064"/>
          <a:ext cx="4435026" cy="1714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Visio" r:id="rId4" imgW="3629168" imgH="1419114" progId="Visio.Drawing.15">
                  <p:embed/>
                </p:oleObj>
              </mc:Choice>
              <mc:Fallback>
                <p:oleObj name="Visio" r:id="rId4" imgW="3629168" imgH="14191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79" y="3780064"/>
                        <a:ext cx="4435026" cy="17144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026398"/>
              </p:ext>
            </p:extLst>
          </p:nvPr>
        </p:nvGraphicFramePr>
        <p:xfrm>
          <a:off x="416379" y="1391367"/>
          <a:ext cx="8360228" cy="15834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58319">
                  <a:extLst>
                    <a:ext uri="{9D8B030D-6E8A-4147-A177-3AD203B41FA5}">
                      <a16:colId xmlns:a16="http://schemas.microsoft.com/office/drawing/2014/main" val="2269359038"/>
                    </a:ext>
                  </a:extLst>
                </a:gridCol>
                <a:gridCol w="1196660">
                  <a:extLst>
                    <a:ext uri="{9D8B030D-6E8A-4147-A177-3AD203B41FA5}">
                      <a16:colId xmlns:a16="http://schemas.microsoft.com/office/drawing/2014/main" val="319094224"/>
                    </a:ext>
                  </a:extLst>
                </a:gridCol>
                <a:gridCol w="2932090">
                  <a:extLst>
                    <a:ext uri="{9D8B030D-6E8A-4147-A177-3AD203B41FA5}">
                      <a16:colId xmlns:a16="http://schemas.microsoft.com/office/drawing/2014/main" val="367133172"/>
                    </a:ext>
                  </a:extLst>
                </a:gridCol>
                <a:gridCol w="1273159">
                  <a:extLst>
                    <a:ext uri="{9D8B030D-6E8A-4147-A177-3AD203B41FA5}">
                      <a16:colId xmlns:a16="http://schemas.microsoft.com/office/drawing/2014/main" val="1916356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Parameter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Parameter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555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Stator slot number, Q</a:t>
                      </a:r>
                      <a:r>
                        <a:rPr lang="en-US" sz="1600" baseline="-25000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Air gap length, l</a:t>
                      </a:r>
                      <a:r>
                        <a:rPr lang="en-US" sz="1600" baseline="-25000">
                          <a:effectLst/>
                        </a:rPr>
                        <a:t>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1.5 mm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529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Rotor pole number, 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Magnet height, l</a:t>
                      </a:r>
                      <a:r>
                        <a:rPr lang="en-US" sz="1600" baseline="-25000">
                          <a:effectLst/>
                        </a:rPr>
                        <a:t>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4.5 mm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3931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Motor axial length, L</a:t>
                      </a:r>
                      <a:r>
                        <a:rPr lang="en-US" sz="1600" baseline="-25000">
                          <a:effectLst/>
                        </a:rPr>
                        <a:t>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135 mm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Number of turns per coil, z</a:t>
                      </a:r>
                      <a:r>
                        <a:rPr lang="en-US" sz="1600" baseline="-25000">
                          <a:effectLst/>
                        </a:rPr>
                        <a:t>Q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795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Stator outer diameter, D</a:t>
                      </a:r>
                      <a:r>
                        <a:rPr lang="en-US" sz="1600" baseline="-25000">
                          <a:effectLst/>
                        </a:rPr>
                        <a:t>os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270 mm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Slot fill factor, k</a:t>
                      </a:r>
                      <a:r>
                        <a:rPr lang="en-US" sz="1600" baseline="-25000">
                          <a:effectLst/>
                        </a:rPr>
                        <a:t>cu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0.4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878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Stator inner diameter, D</a:t>
                      </a:r>
                      <a:r>
                        <a:rPr lang="en-US" sz="1600" baseline="-25000">
                          <a:effectLst/>
                        </a:rPr>
                        <a:t>is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180 mm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Stator winding factor, k</a:t>
                      </a:r>
                      <a:r>
                        <a:rPr lang="en-US" sz="1600" baseline="-25000">
                          <a:effectLst/>
                        </a:rPr>
                        <a:t>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0.933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3090914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3142336"/>
            <a:ext cx="3633107" cy="36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795575"/>
            <a:ext cx="872762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en-US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the 8 kW IMMD </a:t>
            </a:r>
            <a:r>
              <a:rPr lang="en-US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&amp; interleaving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4383" r="5531"/>
          <a:stretch/>
        </p:blipFill>
        <p:spPr bwMode="auto">
          <a:xfrm>
            <a:off x="5602513" y="1242467"/>
            <a:ext cx="3296559" cy="2069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4101" r="5193"/>
          <a:stretch/>
        </p:blipFill>
        <p:spPr bwMode="auto">
          <a:xfrm>
            <a:off x="5617481" y="3311657"/>
            <a:ext cx="3266622" cy="21195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00719"/>
              </p:ext>
            </p:extLst>
          </p:nvPr>
        </p:nvGraphicFramePr>
        <p:xfrm>
          <a:off x="3854949" y="5519055"/>
          <a:ext cx="5044123" cy="12401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7879">
                  <a:extLst>
                    <a:ext uri="{9D8B030D-6E8A-4147-A177-3AD203B41FA5}">
                      <a16:colId xmlns:a16="http://schemas.microsoft.com/office/drawing/2014/main" val="431774373"/>
                    </a:ext>
                  </a:extLst>
                </a:gridCol>
                <a:gridCol w="1466244">
                  <a:extLst>
                    <a:ext uri="{9D8B030D-6E8A-4147-A177-3AD203B41FA5}">
                      <a16:colId xmlns:a16="http://schemas.microsoft.com/office/drawing/2014/main" val="1316799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 err="1">
                          <a:effectLst/>
                        </a:rPr>
                        <a:t>Parametre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58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current (RMS), </a:t>
                      </a:r>
                      <a:r>
                        <a:rPr lang="en-US" sz="1600" dirty="0" err="1">
                          <a:effectLst/>
                        </a:rPr>
                        <a:t>I</a:t>
                      </a:r>
                      <a:r>
                        <a:rPr lang="en-US" sz="1600" baseline="-25000" dirty="0" err="1">
                          <a:effectLst/>
                        </a:rPr>
                        <a:t>c,rms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5.76 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1320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Capacitance, </a:t>
                      </a:r>
                      <a:r>
                        <a:rPr lang="en-US" sz="1600" dirty="0" err="1">
                          <a:effectLst/>
                        </a:rPr>
                        <a:t>C</a:t>
                      </a:r>
                      <a:r>
                        <a:rPr lang="en-US" sz="1600" baseline="-25000" dirty="0" err="1">
                          <a:effectLst/>
                        </a:rPr>
                        <a:t>dc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18 µF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289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Capacitor voltage, </a:t>
                      </a:r>
                      <a:r>
                        <a:rPr lang="en-US" sz="1600" dirty="0" err="1">
                          <a:effectLst/>
                        </a:rPr>
                        <a:t>V</a:t>
                      </a:r>
                      <a:r>
                        <a:rPr lang="en-US" sz="1600" baseline="-25000" dirty="0" err="1">
                          <a:effectLst/>
                        </a:rPr>
                        <a:t>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>
                          <a:effectLst/>
                        </a:rPr>
                        <a:t>300 V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9762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Total number of capacitors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120135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687410"/>
              </p:ext>
            </p:extLst>
          </p:nvPr>
        </p:nvGraphicFramePr>
        <p:xfrm>
          <a:off x="148318" y="1395659"/>
          <a:ext cx="4965654" cy="1762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Visio" r:id="rId6" imgW="3352917" imgH="1190553" progId="Visio.Drawing.15">
                  <p:embed/>
                </p:oleObj>
              </mc:Choice>
              <mc:Fallback>
                <p:oleObj name="Visio" r:id="rId6" imgW="3352917" imgH="119055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18" y="1395659"/>
                        <a:ext cx="4965654" cy="1762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8" y="3358024"/>
            <a:ext cx="3641446" cy="32890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46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979" y="674049"/>
            <a:ext cx="8727620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Topology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Evaluation</a:t>
            </a:r>
            <a:endParaRPr lang="tr-TR" sz="22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18" y="1526003"/>
            <a:ext cx="5875564" cy="207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0" y="3611318"/>
            <a:ext cx="4081794" cy="2686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22128"/>
            <a:ext cx="4158628" cy="2628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0630" y="6315552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Efficiency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0" y="6297004"/>
            <a:ext cx="3997778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loss</a:t>
            </a: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components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10393" y="1223907"/>
            <a:ext cx="2253344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Conventional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63043" y="1223834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00006" y="1232238"/>
            <a:ext cx="225334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800"/>
              </a:spcAft>
            </a:pPr>
            <a:r>
              <a:rPr lang="tr-TR" sz="14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endParaRPr lang="tr-TR" sz="1400" b="1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01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1651</Words>
  <Application>Microsoft Office PowerPoint</Application>
  <PresentationFormat>On-screen Show (4:3)</PresentationFormat>
  <Paragraphs>317</Paragraphs>
  <Slides>36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MS Mincho</vt:lpstr>
      <vt:lpstr>Times New Roman</vt:lpstr>
      <vt:lpstr>Wingdings</vt:lpstr>
      <vt:lpstr>Office Theme</vt:lpstr>
      <vt:lpstr>Microsoft Visio Çizimi</vt:lpstr>
      <vt:lpstr>Paintbrush Resmi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148</cp:revision>
  <dcterms:created xsi:type="dcterms:W3CDTF">2017-10-01T19:36:44Z</dcterms:created>
  <dcterms:modified xsi:type="dcterms:W3CDTF">2018-12-16T17:25:34Z</dcterms:modified>
</cp:coreProperties>
</file>